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7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6"/>
    <p:restoredTop sz="81720" autoAdjust="0"/>
  </p:normalViewPr>
  <p:slideViewPr>
    <p:cSldViewPr>
      <p:cViewPr varScale="1">
        <p:scale>
          <a:sx n="62" d="100"/>
          <a:sy n="62" d="100"/>
        </p:scale>
        <p:origin x="129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A3A8-C21A-B84E-8578-0BA1097EA47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033F5-BDE1-9048-BEC2-7ACA598CD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8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609561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265269" y="1497479"/>
            <a:ext cx="9757461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50D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F9F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18288000" cy="2057400"/>
          </a:xfrm>
          <a:custGeom>
            <a:avLst/>
            <a:gdLst/>
            <a:ahLst/>
            <a:cxnLst/>
            <a:rect l="l" t="t" r="r" b="b"/>
            <a:pathLst>
              <a:path w="18288000" h="2057400">
                <a:moveTo>
                  <a:pt x="0" y="0"/>
                </a:moveTo>
                <a:lnTo>
                  <a:pt x="18287999" y="0"/>
                </a:lnTo>
                <a:lnTo>
                  <a:pt x="18287999" y="2057399"/>
                </a:lnTo>
                <a:lnTo>
                  <a:pt x="0" y="2057399"/>
                </a:lnTo>
                <a:lnTo>
                  <a:pt x="0" y="0"/>
                </a:lnTo>
                <a:close/>
              </a:path>
            </a:pathLst>
          </a:custGeom>
          <a:solidFill>
            <a:srgbClr val="61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F9F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89427" y="3941449"/>
            <a:ext cx="6727190" cy="5205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F9F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8287999" cy="10286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893648"/>
            <a:ext cx="7191375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7344" y="3720059"/>
            <a:ext cx="15733310" cy="4836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85EBBE6A-F0E1-4250-B4BF-C3E1C015F1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40397" y="1356739"/>
            <a:ext cx="76073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790" dirty="0">
                <a:solidFill>
                  <a:srgbClr val="610606"/>
                </a:solidFill>
                <a:latin typeface="Trebuchet MS"/>
                <a:cs typeface="Trebuchet MS"/>
              </a:rPr>
              <a:t>WH</a:t>
            </a:r>
            <a:r>
              <a:rPr sz="4800" spc="-975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185" dirty="0">
                <a:solidFill>
                  <a:srgbClr val="610606"/>
                </a:solidFill>
                <a:latin typeface="Trebuchet MS"/>
                <a:cs typeface="Trebuchet MS"/>
              </a:rPr>
              <a:t>A</a:t>
            </a:r>
            <a:r>
              <a:rPr sz="4800" spc="-975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30" dirty="0">
                <a:solidFill>
                  <a:srgbClr val="610606"/>
                </a:solidFill>
                <a:latin typeface="Trebuchet MS"/>
                <a:cs typeface="Trebuchet MS"/>
              </a:rPr>
              <a:t>T</a:t>
            </a:r>
            <a:r>
              <a:rPr sz="4800" spc="645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720" dirty="0">
                <a:solidFill>
                  <a:srgbClr val="610606"/>
                </a:solidFill>
                <a:latin typeface="Trebuchet MS"/>
                <a:cs typeface="Trebuchet MS"/>
              </a:rPr>
              <a:t>WE</a:t>
            </a:r>
            <a:r>
              <a:rPr sz="4800" spc="645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495" dirty="0">
                <a:solidFill>
                  <a:srgbClr val="610606"/>
                </a:solidFill>
                <a:latin typeface="Trebuchet MS"/>
                <a:cs typeface="Trebuchet MS"/>
              </a:rPr>
              <a:t>ST</a:t>
            </a:r>
            <a:r>
              <a:rPr sz="4800" spc="-975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185" dirty="0">
                <a:solidFill>
                  <a:srgbClr val="610606"/>
                </a:solidFill>
                <a:latin typeface="Trebuchet MS"/>
                <a:cs typeface="Trebuchet MS"/>
              </a:rPr>
              <a:t>A</a:t>
            </a:r>
            <a:r>
              <a:rPr sz="4800" spc="-969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640" dirty="0">
                <a:solidFill>
                  <a:srgbClr val="610606"/>
                </a:solidFill>
                <a:latin typeface="Trebuchet MS"/>
                <a:cs typeface="Trebuchet MS"/>
              </a:rPr>
              <a:t>ND </a:t>
            </a:r>
            <a:r>
              <a:rPr sz="4800" spc="-50" dirty="0">
                <a:solidFill>
                  <a:srgbClr val="610606"/>
                </a:solidFill>
                <a:latin typeface="Trebuchet MS"/>
                <a:cs typeface="Trebuchet MS"/>
              </a:rPr>
              <a:t>F</a:t>
            </a:r>
            <a:r>
              <a:rPr sz="4800" spc="-969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250" dirty="0">
                <a:solidFill>
                  <a:srgbClr val="610606"/>
                </a:solidFill>
                <a:latin typeface="Trebuchet MS"/>
                <a:cs typeface="Trebuchet MS"/>
              </a:rPr>
              <a:t>O</a:t>
            </a:r>
            <a:r>
              <a:rPr sz="4800" spc="-975" dirty="0">
                <a:solidFill>
                  <a:srgbClr val="610606"/>
                </a:solidFill>
                <a:latin typeface="Trebuchet MS"/>
                <a:cs typeface="Trebuchet MS"/>
              </a:rPr>
              <a:t> </a:t>
            </a:r>
            <a:r>
              <a:rPr sz="4800" spc="260" dirty="0">
                <a:solidFill>
                  <a:srgbClr val="610606"/>
                </a:solidFill>
                <a:latin typeface="Trebuchet MS"/>
                <a:cs typeface="Trebuchet MS"/>
              </a:rPr>
              <a:t>R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1440E03-184E-4BC2-84E2-6332051D61CF}"/>
              </a:ext>
            </a:extLst>
          </p:cNvPr>
          <p:cNvSpPr txBox="1"/>
          <p:nvPr/>
        </p:nvSpPr>
        <p:spPr>
          <a:xfrm>
            <a:off x="1704975" y="3626798"/>
            <a:ext cx="14754225" cy="12120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31600"/>
              </a:lnSpc>
              <a:spcBef>
                <a:spcPts val="95"/>
              </a:spcBef>
            </a:pPr>
            <a:r>
              <a:rPr lang="pt-BR" sz="6600" dirty="0" err="1">
                <a:solidFill>
                  <a:schemeClr val="accent2">
                    <a:lumMod val="50000"/>
                  </a:schemeClr>
                </a:solidFill>
                <a:latin typeface="Trebuchet MS"/>
                <a:cs typeface="Trebuchet MS"/>
              </a:rPr>
              <a:t>Pitch</a:t>
            </a:r>
            <a:r>
              <a:rPr lang="pt-BR" sz="6600" dirty="0">
                <a:solidFill>
                  <a:schemeClr val="accent2">
                    <a:lumMod val="50000"/>
                  </a:schemeClr>
                </a:solidFill>
                <a:latin typeface="Trebuchet MS"/>
                <a:cs typeface="Trebuchet MS"/>
              </a:rPr>
              <a:t> Deck </a:t>
            </a:r>
            <a:r>
              <a:rPr lang="pt-BR" sz="6600" dirty="0" err="1">
                <a:solidFill>
                  <a:schemeClr val="accent2">
                    <a:lumMod val="50000"/>
                  </a:schemeClr>
                </a:solidFill>
                <a:latin typeface="Trebuchet MS"/>
                <a:cs typeface="Trebuchet MS"/>
              </a:rPr>
              <a:t>Template</a:t>
            </a:r>
            <a:endParaRPr sz="6600" dirty="0">
              <a:solidFill>
                <a:schemeClr val="accent2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5EC9B328-FC3C-4B9F-8537-BD7921C750FF}"/>
              </a:ext>
            </a:extLst>
          </p:cNvPr>
          <p:cNvSpPr/>
          <p:nvPr/>
        </p:nvSpPr>
        <p:spPr>
          <a:xfrm>
            <a:off x="0" y="-20171"/>
            <a:ext cx="18288000" cy="2652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963DC866-CEBF-437F-B82F-130A26FF2C50}"/>
              </a:ext>
            </a:extLst>
          </p:cNvPr>
          <p:cNvSpPr/>
          <p:nvPr/>
        </p:nvSpPr>
        <p:spPr>
          <a:xfrm>
            <a:off x="0" y="9209329"/>
            <a:ext cx="18288000" cy="429199"/>
          </a:xfrm>
          <a:custGeom>
            <a:avLst/>
            <a:gdLst/>
            <a:ahLst/>
            <a:cxnLst/>
            <a:rect l="l" t="t" r="r" b="b"/>
            <a:pathLst>
              <a:path w="18288000" h="142875">
                <a:moveTo>
                  <a:pt x="0" y="0"/>
                </a:moveTo>
                <a:lnTo>
                  <a:pt x="18288001" y="0"/>
                </a:lnTo>
                <a:lnTo>
                  <a:pt x="18288001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61060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Imagem 9" descr="Imagem em preto e branco&#10;&#10;Descrição gerada automaticamente">
            <a:extLst>
              <a:ext uri="{FF2B5EF4-FFF2-40B4-BE49-F238E27FC236}">
                <a16:creationId xmlns:a16="http://schemas.microsoft.com/office/drawing/2014/main" id="{6E15FF57-0530-4B9F-BED7-6928403F0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906" y="5324233"/>
            <a:ext cx="8160187" cy="291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81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AMEAÇAS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914400" y="3162300"/>
            <a:ext cx="16626840" cy="562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QUAIS SÃO AS AMEAÇAS?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concorrentes, substitutos e similares, e inclua seu tamanho atual]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[Desenhe, se necessário, tabela comparativa de concorrentes]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as principais ameaças presentes e potenciais, incluindo barreiras de entrada, e ameaças sistêmicas (dólar, juros, eleições etc.)]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8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A EMPRESA HOJE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699247" y="1849030"/>
            <a:ext cx="16626840" cy="1789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HISTÓRICO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[Se aplicável, descreva um breve resumo sobre o surgimento e evolução da empresa e fatos relevantes]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1E613E6-1C70-4E8F-9FDF-4B9C9142414D}"/>
              </a:ext>
            </a:extLst>
          </p:cNvPr>
          <p:cNvSpPr/>
          <p:nvPr/>
        </p:nvSpPr>
        <p:spPr>
          <a:xfrm>
            <a:off x="708212" y="3771900"/>
            <a:ext cx="16626840" cy="3482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DADOS FINANCEIROS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[Mostre gráficos com receita bruta, líquida, margem bruta, EBITDA e lucro dos últimos 3 anos]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[Mencione empréstimos e dívidas, capital social, e fluxo de caixa se necessário]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[Mencione a necessidade de capital de giro da empresa]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390F5D2-E45E-4C42-B141-49C817665592}"/>
              </a:ext>
            </a:extLst>
          </p:cNvPr>
          <p:cNvSpPr/>
          <p:nvPr/>
        </p:nvSpPr>
        <p:spPr>
          <a:xfrm>
            <a:off x="699247" y="7320524"/>
            <a:ext cx="16626840" cy="354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CLIENTES E PARCEIROS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[Mencione principais clientes e contratos (valor, prazo, serviço, </a:t>
            </a:r>
            <a:r>
              <a:rPr lang="pt-BR" sz="2200" dirty="0" err="1">
                <a:latin typeface="Century Gothic" panose="020B0502020202020204" pitchFamily="34" charset="0"/>
              </a:rPr>
              <a:t>etc</a:t>
            </a:r>
            <a:r>
              <a:rPr lang="pt-BR" sz="2200" dirty="0">
                <a:latin typeface="Century Gothic" panose="020B0502020202020204" pitchFamily="34" charset="0"/>
              </a:rPr>
              <a:t>)]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[Mencione principais parceiros e modelo de parceria se for aplicável]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APORTE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699246" y="1849030"/>
            <a:ext cx="17207753" cy="556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RECURSOS NECESSÁRIOS E SEUS USOS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[Declare o volume de aporte requerido]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[Se for o caso, mencione se também haverá outros aportes (ex. de outros investidores) em paralelo]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[Insira gráfico de barras com despesas e receitas projetadas para 5 anos após receber o investimento]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[Detalhe a destinação dos recursos a serem investidos, se possível com o valor necessário para cada motivo] 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200" dirty="0">
              <a:latin typeface="Century Gothic" panose="020B0502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390F5D2-E45E-4C42-B141-49C817665592}"/>
              </a:ext>
            </a:extLst>
          </p:cNvPr>
          <p:cNvSpPr/>
          <p:nvPr/>
        </p:nvSpPr>
        <p:spPr>
          <a:xfrm>
            <a:off x="699246" y="6819900"/>
            <a:ext cx="16626840" cy="4392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% DA PARTICIPAÇÃO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[Declare o volume de participação que o aporte irá adquirir]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[Explique o que mais sua empresa precisa além de dinheiro]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1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A EMPRESA AMANHÃ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699246" y="1849030"/>
            <a:ext cx="17207753" cy="4700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PROJEÇÕES FINANCEIRAS 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[Mostre gráficos com receita bruta, líquida, margem bruta, EBITDA e lucro dos próximos 3 a 5 anos]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[Explique onde o capital será empregado]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[Explique porque você não consegue fazer com a metade do capital que esta solicitando]</a:t>
            </a:r>
          </a:p>
          <a:p>
            <a:pPr>
              <a:lnSpc>
                <a:spcPct val="250000"/>
              </a:lnSpc>
            </a:pPr>
            <a:endParaRPr lang="pt-BR" sz="2400" dirty="0">
              <a:latin typeface="Century Gothic" panose="020B0502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390F5D2-E45E-4C42-B141-49C817665592}"/>
              </a:ext>
            </a:extLst>
          </p:cNvPr>
          <p:cNvSpPr/>
          <p:nvPr/>
        </p:nvSpPr>
        <p:spPr>
          <a:xfrm>
            <a:off x="830580" y="5818502"/>
            <a:ext cx="16626840" cy="5238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SAÍDA DO INVESTIMENTO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[Descreva como seria uma possível estratégia de saída do negócio (venda, fusão, IPO), para quem, em quanto tempo, e os pressupostos para a venda]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Century Gothic" panose="020B0502020202020204" pitchFamily="34" charset="0"/>
              </a:rPr>
              <a:t>[Se aplicável, de exemplos de saídas de empresas semelhantes]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1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COMPANY HIGHLIGHTS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46ABD676-2F3F-4A44-9D56-5601E3B31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1085"/>
              </p:ext>
            </p:extLst>
          </p:nvPr>
        </p:nvGraphicFramePr>
        <p:xfrm>
          <a:off x="6478351" y="5998727"/>
          <a:ext cx="9142649" cy="3013240"/>
        </p:xfrm>
        <a:graphic>
          <a:graphicData uri="http://schemas.openxmlformats.org/drawingml/2006/table">
            <a:tbl>
              <a:tblPr/>
              <a:tblGrid>
                <a:gridCol w="304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3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765"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cs typeface="Arial" charset="0"/>
                        </a:rPr>
                        <a:t>Nome</a:t>
                      </a:r>
                    </a:p>
                  </a:txBody>
                  <a:tcPr marL="139946" marR="139946" marT="69950" marB="6995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Cargo</a:t>
                      </a: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Historico</a:t>
                      </a: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630"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XXX</a:t>
                      </a:r>
                    </a:p>
                  </a:txBody>
                  <a:tcPr marL="139946" marR="139946" marT="69950" marB="6995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CEO</a:t>
                      </a: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222250" indent="-222250"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222250" marR="0" lvl="0" indent="-22225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s-CL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Empresas anteriores…</a:t>
                      </a:r>
                    </a:p>
                    <a:p>
                      <a:pPr marL="222250" marR="0" lvl="0" indent="-22225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altLang="es-CL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630"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XXX</a:t>
                      </a:r>
                    </a:p>
                  </a:txBody>
                  <a:tcPr marL="139946" marR="139946" marT="69950" marB="6995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CFO</a:t>
                      </a: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22250" indent="-222250"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222250" marR="0" lvl="0" indent="-22225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s-CL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Empresas anteriores…</a:t>
                      </a:r>
                    </a:p>
                    <a:p>
                      <a:pPr marL="222250" marR="0" lvl="0" indent="-22225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L" sz="2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630"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XXX</a:t>
                      </a:r>
                    </a:p>
                  </a:txBody>
                  <a:tcPr marL="139946" marR="139946" marT="69950" marB="6995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s-CL" sz="2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CTO</a:t>
                      </a: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222250" indent="-222250" defTabSz="895350" eaLnBrk="0" hangingPunct="0">
                        <a:spcBef>
                          <a:spcPct val="20000"/>
                        </a:spcBef>
                        <a:buFont typeface="Arial" charset="0"/>
                        <a:defRPr sz="27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37931725" indent="-37474525" defTabSz="895350" eaLnBrk="0" hangingPunct="0">
                        <a:spcBef>
                          <a:spcPct val="20000"/>
                        </a:spcBef>
                        <a:buFont typeface="Arial" charset="0"/>
                        <a:defRPr sz="23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222250" marR="0" lvl="0" indent="-22225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s-CL" sz="2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Empresas</a:t>
                      </a:r>
                      <a:r>
                        <a:rPr kumimoji="0" lang="en-US" altLang="es-CL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</a:t>
                      </a:r>
                      <a:r>
                        <a:rPr kumimoji="0" lang="en-US" altLang="es-CL" sz="2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anteriores</a:t>
                      </a:r>
                      <a:r>
                        <a:rPr kumimoji="0" lang="en-US" altLang="es-CL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" charset="0"/>
                        </a:rPr>
                        <a:t>…</a:t>
                      </a:r>
                    </a:p>
                    <a:p>
                      <a:pPr marL="222250" marR="0" lvl="0" indent="-22225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s-CL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L="139946" marR="139946" marT="69950" marB="69950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12">
            <a:extLst>
              <a:ext uri="{FF2B5EF4-FFF2-40B4-BE49-F238E27FC236}">
                <a16:creationId xmlns:a16="http://schemas.microsoft.com/office/drawing/2014/main" id="{FFE1D8DB-B8F4-4C17-85B3-354DF06EF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821365"/>
            <a:ext cx="10891520" cy="338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B06C41D-4FAF-4555-BA64-B8EEF7AFAA6D}"/>
              </a:ext>
            </a:extLst>
          </p:cNvPr>
          <p:cNvSpPr/>
          <p:nvPr/>
        </p:nvSpPr>
        <p:spPr>
          <a:xfrm>
            <a:off x="2190387" y="5821365"/>
            <a:ext cx="3272790" cy="3386887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algn="ctr">
              <a:defRPr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 algn="ctr"/>
            <a:endParaRPr lang="pt-BR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21A1878-68DE-4BEB-A541-2191AD7D6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1" y="2920483"/>
            <a:ext cx="10891520" cy="2445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768613-EAA1-4CBC-B3B8-8DCFCDBCD340}"/>
              </a:ext>
            </a:extLst>
          </p:cNvPr>
          <p:cNvSpPr/>
          <p:nvPr/>
        </p:nvSpPr>
        <p:spPr>
          <a:xfrm>
            <a:off x="5715000" y="3743706"/>
            <a:ext cx="9982200" cy="79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Descrever o negócios com 3-5 </a:t>
            </a:r>
            <a:r>
              <a:rPr lang="pt-BR" altLang="es-CL" sz="2296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bullet</a:t>
            </a: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 points, especialmente linhas de negócios, clientes alvos, modelo de negócios, etc.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1EDABD3-5C9F-446B-913D-BB1D226A24AD}"/>
              </a:ext>
            </a:extLst>
          </p:cNvPr>
          <p:cNvSpPr/>
          <p:nvPr/>
        </p:nvSpPr>
        <p:spPr>
          <a:xfrm>
            <a:off x="2181422" y="2920483"/>
            <a:ext cx="3272790" cy="244538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</a:p>
        </p:txBody>
      </p:sp>
    </p:spTree>
    <p:extLst>
      <p:ext uri="{BB962C8B-B14F-4D97-AF65-F5344CB8AC3E}">
        <p14:creationId xmlns:p14="http://schemas.microsoft.com/office/powerpoint/2010/main" val="427724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MARKET HIGHLIGHTS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FFE1D8DB-B8F4-4C17-85B3-354DF06EF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48782"/>
            <a:ext cx="10134600" cy="2065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B06C41D-4FAF-4555-BA64-B8EEF7AFAA6D}"/>
              </a:ext>
            </a:extLst>
          </p:cNvPr>
          <p:cNvSpPr/>
          <p:nvPr/>
        </p:nvSpPr>
        <p:spPr>
          <a:xfrm>
            <a:off x="2190387" y="5148782"/>
            <a:ext cx="3045344" cy="206533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POSICIONAMENTO</a:t>
            </a:r>
          </a:p>
          <a:p>
            <a:pPr algn="ctr"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DA EMPRESA</a:t>
            </a:r>
          </a:p>
          <a:p>
            <a:pPr algn="ctr"/>
            <a:endParaRPr lang="pt-BR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21A1878-68DE-4BEB-A541-2191AD7D6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1" y="2628900"/>
            <a:ext cx="10134600" cy="2065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1EDABD3-5C9F-446B-913D-BB1D226A24AD}"/>
              </a:ext>
            </a:extLst>
          </p:cNvPr>
          <p:cNvSpPr/>
          <p:nvPr/>
        </p:nvSpPr>
        <p:spPr>
          <a:xfrm>
            <a:off x="2181422" y="2628900"/>
            <a:ext cx="3045344" cy="206533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 CHAVES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3463F350-E71E-4857-90FD-0E066292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7663382"/>
            <a:ext cx="10134600" cy="2065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3DF772D-9290-4998-A9A5-70B35B00187A}"/>
              </a:ext>
            </a:extLst>
          </p:cNvPr>
          <p:cNvSpPr/>
          <p:nvPr/>
        </p:nvSpPr>
        <p:spPr>
          <a:xfrm>
            <a:off x="2114187" y="7663382"/>
            <a:ext cx="3045344" cy="206533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</a:p>
          <a:p>
            <a:pPr algn="ctr"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BENCHMARKS</a:t>
            </a:r>
          </a:p>
          <a:p>
            <a:pPr algn="ctr">
              <a:defRPr/>
            </a:pP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dirty="0"/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98CD9610-E89F-43B1-909D-0C012E022C46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96620" y="2857500"/>
            <a:ext cx="9776780" cy="199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6794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00" dirty="0">
                <a:solidFill>
                  <a:srgbClr val="000000"/>
                </a:solidFill>
                <a:latin typeface="Century Gothic" panose="020B0502020202020204" pitchFamily="34" charset="0"/>
              </a:rPr>
              <a:t>Identificar o mercado e os segmentos chaves (incluir um gráfico se fazer sentido)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00" dirty="0">
                <a:solidFill>
                  <a:srgbClr val="000000"/>
                </a:solidFill>
                <a:latin typeface="Century Gothic" panose="020B0502020202020204" pitchFamily="34" charset="0"/>
              </a:rPr>
              <a:t>A empresa atua em qual segmento?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00" dirty="0">
                <a:solidFill>
                  <a:srgbClr val="000000"/>
                </a:solidFill>
                <a:latin typeface="Century Gothic" panose="020B0502020202020204" pitchFamily="34" charset="0"/>
              </a:rPr>
              <a:t>Se possível, incluir dados sobre tamanho e crescimento do mercado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pt-BR" altLang="es-CL" sz="2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31">
            <a:extLst>
              <a:ext uri="{FF2B5EF4-FFF2-40B4-BE49-F238E27FC236}">
                <a16:creationId xmlns:a16="http://schemas.microsoft.com/office/drawing/2014/main" id="{E67CDD74-733C-4DB4-94F9-CA6E05DDB917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56584" y="5268717"/>
            <a:ext cx="9993016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193675" indent="-19208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19188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00" dirty="0">
                <a:solidFill>
                  <a:srgbClr val="000000"/>
                </a:solidFill>
                <a:latin typeface="Century Gothic" panose="020B0502020202020204" pitchFamily="34" charset="0"/>
              </a:rPr>
              <a:t>Identificar os concorrentes principais da empresa (incluir um gráfico se fazer sentido)</a:t>
            </a:r>
            <a:endParaRPr lang="pt-BR" altLang="es-CL" sz="2200" dirty="0">
              <a:latin typeface="Century Gothic" panose="020B0502020202020204" pitchFamily="34" charset="0"/>
            </a:endParaRP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00" dirty="0">
                <a:latin typeface="Century Gothic" panose="020B0502020202020204" pitchFamily="34" charset="0"/>
              </a:rPr>
              <a:t>Descrever o diferencial da empresa / onde se encontra a vantagem competitiva (por exemplo, pioneirismo, produto, tecnologia, patentes, estratégia comercial, praça, preço, parceria, logística, etc.)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Tx/>
              <a:buNone/>
            </a:pPr>
            <a:endParaRPr lang="pt-BR" altLang="es-CL" sz="2200" dirty="0">
              <a:latin typeface="Century Gothic" panose="020B0502020202020204" pitchFamily="34" charset="0"/>
            </a:endParaRPr>
          </a:p>
        </p:txBody>
      </p:sp>
      <p:sp>
        <p:nvSpPr>
          <p:cNvPr id="16" name="Rectangle 31">
            <a:extLst>
              <a:ext uri="{FF2B5EF4-FFF2-40B4-BE49-F238E27FC236}">
                <a16:creationId xmlns:a16="http://schemas.microsoft.com/office/drawing/2014/main" id="{40BBABBF-C4A4-49BF-96B8-09869B467BFC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4513" y="8131169"/>
            <a:ext cx="9776780" cy="162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6794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Identificar alguns benchmarks nos Estados Unidos/outros mercados internacionais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Indicar se houver alguns </a:t>
            </a:r>
            <a:r>
              <a:rPr lang="pt-BR" altLang="es-CL" sz="2296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IPOs</a:t>
            </a: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 ou vendas das empresas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pt-BR" altLang="es-CL" sz="2296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36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FINANCIAL HIGHLIGHTS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FFE1D8DB-B8F4-4C17-85B3-354DF06EF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199" y="6058423"/>
            <a:ext cx="10134600" cy="2065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B06C41D-4FAF-4555-BA64-B8EEF7AFAA6D}"/>
              </a:ext>
            </a:extLst>
          </p:cNvPr>
          <p:cNvSpPr/>
          <p:nvPr/>
        </p:nvSpPr>
        <p:spPr>
          <a:xfrm>
            <a:off x="2266586" y="6058423"/>
            <a:ext cx="3045344" cy="206533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PROJEÇÕES FINANCEIRAS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21A1878-68DE-4BEB-A541-2191AD7D6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38541"/>
            <a:ext cx="10134600" cy="2065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1EDABD3-5C9F-446B-913D-BB1D226A24AD}"/>
              </a:ext>
            </a:extLst>
          </p:cNvPr>
          <p:cNvSpPr/>
          <p:nvPr/>
        </p:nvSpPr>
        <p:spPr>
          <a:xfrm>
            <a:off x="2257621" y="3538541"/>
            <a:ext cx="3045344" cy="206533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DADOS </a:t>
            </a: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FINANCEIROS</a:t>
            </a: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98CD9610-E89F-43B1-909D-0C012E022C46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40901" y="4189278"/>
            <a:ext cx="9776780" cy="114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6794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300" dirty="0">
                <a:solidFill>
                  <a:srgbClr val="000000"/>
                </a:solidFill>
                <a:latin typeface="Century Gothic" panose="020B0502020202020204" pitchFamily="34" charset="0"/>
              </a:rPr>
              <a:t>[Mostre gráficos com receita bruta, líquida, margem bruta, EBITDA e lucro dos últimos 3 anos]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endParaRPr lang="pt-BR" altLang="es-CL" sz="2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3F4783E0-BD6B-4788-9BF0-03A196B04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760" y="6691621"/>
            <a:ext cx="9544240" cy="7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19188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[Mostre gráficos com receita bruta, líquida, margem bruta, EBITDA e lucro dos próximos 3 a 5 anos]</a:t>
            </a:r>
          </a:p>
        </p:txBody>
      </p:sp>
    </p:spTree>
    <p:extLst>
      <p:ext uri="{BB962C8B-B14F-4D97-AF65-F5344CB8AC3E}">
        <p14:creationId xmlns:p14="http://schemas.microsoft.com/office/powerpoint/2010/main" val="1896161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INVESTMENT HIGHLIGHTS 1/2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FFE1D8DB-B8F4-4C17-85B3-354DF06EF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013" y="2909655"/>
            <a:ext cx="10891520" cy="338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B06C41D-4FAF-4555-BA64-B8EEF7AFAA6D}"/>
              </a:ext>
            </a:extLst>
          </p:cNvPr>
          <p:cNvSpPr/>
          <p:nvPr/>
        </p:nvSpPr>
        <p:spPr>
          <a:xfrm>
            <a:off x="2057400" y="2909655"/>
            <a:ext cx="3272790" cy="3386887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TERMOS CHAVES DO DEAL</a:t>
            </a:r>
            <a:endParaRPr lang="pt-BR" sz="2700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21A1878-68DE-4BEB-A541-2191AD7D6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873" y="6812915"/>
            <a:ext cx="10891520" cy="2445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1EDABD3-5C9F-446B-913D-BB1D226A24AD}"/>
              </a:ext>
            </a:extLst>
          </p:cNvPr>
          <p:cNvSpPr/>
          <p:nvPr/>
        </p:nvSpPr>
        <p:spPr>
          <a:xfrm>
            <a:off x="2084294" y="6812915"/>
            <a:ext cx="3272790" cy="244538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DESTINAÇÃO DOS RECURSOS </a:t>
            </a: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id="{8F006255-2B4D-45F8-89E3-6924133DF7CC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80554" y="3256622"/>
            <a:ext cx="10728839" cy="307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6794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latin typeface="Century Gothic" panose="020B0502020202020204" pitchFamily="34" charset="0"/>
              </a:rPr>
              <a:t>Aporte total de R$[  ]: R$[  ] de HBSAAB, R$[  ] de [</a:t>
            </a:r>
            <a:r>
              <a:rPr lang="pt-BR" altLang="es-CL" sz="2296" dirty="0" err="1">
                <a:latin typeface="Century Gothic" panose="020B0502020202020204" pitchFamily="34" charset="0"/>
              </a:rPr>
              <a:t>co-investidor</a:t>
            </a:r>
            <a:r>
              <a:rPr lang="pt-BR" altLang="es-CL" sz="2296" dirty="0">
                <a:latin typeface="Century Gothic" panose="020B0502020202020204" pitchFamily="34" charset="0"/>
              </a:rPr>
              <a:t>]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latin typeface="Century Gothic" panose="020B0502020202020204" pitchFamily="34" charset="0"/>
              </a:rPr>
              <a:t>Procurando [20-30] membros de HBSAAB para cada contribuir R$[  ]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latin typeface="Century Gothic" panose="020B0502020202020204" pitchFamily="34" charset="0"/>
              </a:rPr>
              <a:t>Debênture conversível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latin typeface="Century Gothic" panose="020B0502020202020204" pitchFamily="34" charset="0"/>
              </a:rPr>
              <a:t>Correção IPCA+[  ]% aa.</a:t>
            </a:r>
          </a:p>
          <a:p>
            <a:pPr lvl="2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latin typeface="Century Gothic" panose="020B0502020202020204" pitchFamily="34" charset="0"/>
              </a:rPr>
              <a:t>Prazo de [  ] anos; renovação por mais [  ] anos a critério dos HBSAAB</a:t>
            </a: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latin typeface="Century Gothic" panose="020B0502020202020204" pitchFamily="34" charset="0"/>
              </a:rPr>
              <a:t>Aporte em troca de [  ]% participação </a:t>
            </a:r>
            <a:r>
              <a:rPr lang="en-US" altLang="es-CL" sz="2296" dirty="0">
                <a:latin typeface="Century Gothic" panose="020B0502020202020204" pitchFamily="34" charset="0"/>
                <a:sym typeface="Wingdings" pitchFamily="2" charset="2"/>
              </a:rPr>
              <a:t> post-money </a:t>
            </a:r>
            <a:r>
              <a:rPr lang="pt-BR" altLang="es-CL" sz="2296" dirty="0" err="1">
                <a:latin typeface="Century Gothic" panose="020B0502020202020204" pitchFamily="34" charset="0"/>
              </a:rPr>
              <a:t>valuation</a:t>
            </a:r>
            <a:r>
              <a:rPr lang="pt-BR" altLang="es-CL" sz="2296" dirty="0">
                <a:latin typeface="Century Gothic" panose="020B0502020202020204" pitchFamily="34" charset="0"/>
              </a:rPr>
              <a:t> de R$[  ]</a:t>
            </a:r>
            <a:endParaRPr lang="pt-BR" altLang="es-CL" sz="2143" dirty="0">
              <a:latin typeface="Century Gothic" panose="020B0502020202020204" pitchFamily="34" charset="0"/>
            </a:endParaRPr>
          </a:p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Tx/>
              <a:buNone/>
            </a:pPr>
            <a:endParaRPr lang="pt-BR" altLang="es-CL" sz="2143" dirty="0">
              <a:latin typeface="Century Gothic" panose="020B0502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1FE6398-E1F0-4111-9E8E-21B22FC9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643" y="7636138"/>
            <a:ext cx="10594750" cy="7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19188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Detalhe a destinação dos recursos a serem investidos, se possível com o valor necessário para cada motivo</a:t>
            </a:r>
          </a:p>
        </p:txBody>
      </p:sp>
    </p:spTree>
    <p:extLst>
      <p:ext uri="{BB962C8B-B14F-4D97-AF65-F5344CB8AC3E}">
        <p14:creationId xmlns:p14="http://schemas.microsoft.com/office/powerpoint/2010/main" val="553705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INVESTMENT HIGHLIGHTS 2/2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FFE1D8DB-B8F4-4C17-85B3-354DF06EF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013" y="2909655"/>
            <a:ext cx="10891520" cy="338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B06C41D-4FAF-4555-BA64-B8EEF7AFAA6D}"/>
              </a:ext>
            </a:extLst>
          </p:cNvPr>
          <p:cNvSpPr/>
          <p:nvPr/>
        </p:nvSpPr>
        <p:spPr>
          <a:xfrm>
            <a:off x="2057400" y="2909655"/>
            <a:ext cx="3272790" cy="3386887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PONTOS FORTES DO INVESTIMENTO</a:t>
            </a:r>
            <a:endParaRPr lang="pt-BR" sz="2700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21A1878-68DE-4BEB-A541-2191AD7D6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873" y="6812915"/>
            <a:ext cx="10891520" cy="2445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 sz="2755">
              <a:solidFill>
                <a:schemeClr val="lt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1EDABD3-5C9F-446B-913D-BB1D226A24AD}"/>
              </a:ext>
            </a:extLst>
          </p:cNvPr>
          <p:cNvSpPr/>
          <p:nvPr/>
        </p:nvSpPr>
        <p:spPr>
          <a:xfrm>
            <a:off x="2084294" y="6812915"/>
            <a:ext cx="3272790" cy="2445385"/>
          </a:xfrm>
          <a:prstGeom prst="rect">
            <a:avLst/>
          </a:prstGeom>
          <a:solidFill>
            <a:srgbClr val="8E0009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RISCOS CHAVE DO INVESTIMENTO 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1FE6398-E1F0-4111-9E8E-21B22FC9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643" y="7636138"/>
            <a:ext cx="10594750" cy="7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19188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solidFill>
                  <a:srgbClr val="000000"/>
                </a:solidFill>
                <a:latin typeface="Century Gothic" panose="020B0502020202020204" pitchFamily="34" charset="0"/>
              </a:rPr>
              <a:t>Detalhe a destinação dos recursos a serem investidos, se possível com o valor necessário para cada motivo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70B4475-2D32-4D2A-B361-AA3874054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643" y="3556421"/>
            <a:ext cx="10010024" cy="214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222250" indent="-222250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19188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66863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6125" indent="-223838" defTabSz="8953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33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05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877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4925" indent="-223838" defTabSz="8953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30000"/>
              </a:spcBef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</a:pPr>
            <a:r>
              <a:rPr lang="pt-BR" altLang="es-CL" sz="2296" dirty="0">
                <a:latin typeface="Century Gothic" panose="020B0502020202020204" pitchFamily="34" charset="0"/>
              </a:rPr>
              <a:t>Listar 3-5 </a:t>
            </a:r>
            <a:r>
              <a:rPr lang="pt-BR" altLang="es-CL" sz="2296" dirty="0" err="1">
                <a:latin typeface="Century Gothic" panose="020B0502020202020204" pitchFamily="34" charset="0"/>
              </a:rPr>
              <a:t>bullet</a:t>
            </a:r>
            <a:r>
              <a:rPr lang="pt-BR" altLang="es-CL" sz="2296" dirty="0">
                <a:latin typeface="Century Gothic" panose="020B0502020202020204" pitchFamily="34" charset="0"/>
              </a:rPr>
              <a:t> points porque o time gosta do investimento (por exemplo, executivos experientes, </a:t>
            </a:r>
            <a:r>
              <a:rPr lang="pt-BR" altLang="es-CL" sz="2296" dirty="0" err="1">
                <a:latin typeface="Century Gothic" panose="020B0502020202020204" pitchFamily="34" charset="0"/>
              </a:rPr>
              <a:t>valuation</a:t>
            </a:r>
            <a:r>
              <a:rPr lang="pt-BR" altLang="es-CL" sz="2296" dirty="0">
                <a:latin typeface="Century Gothic" panose="020B0502020202020204" pitchFamily="34" charset="0"/>
              </a:rPr>
              <a:t> atrativo, já lucrativo, escalável/planos do crescimento acelerados, estratégia de saída clara, etc.)</a:t>
            </a:r>
          </a:p>
        </p:txBody>
      </p:sp>
    </p:spTree>
    <p:extLst>
      <p:ext uri="{BB962C8B-B14F-4D97-AF65-F5344CB8AC3E}">
        <p14:creationId xmlns:p14="http://schemas.microsoft.com/office/powerpoint/2010/main" val="119168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675993" y="57150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SUMÁRIO DA EMPRESA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914400" y="3052846"/>
            <a:ext cx="13335000" cy="5900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RESUMO DOS DADOS MAIS RELEVANTES DA EMPRESA</a:t>
            </a:r>
            <a:endParaRPr lang="pt-BR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[Nome]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[Ramo de atuação]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[Resumo do histórico – </a:t>
            </a:r>
            <a:r>
              <a:rPr lang="pt-BR" sz="2400" b="1" dirty="0">
                <a:latin typeface="Century Gothic" panose="020B0502020202020204" pitchFamily="34" charset="0"/>
              </a:rPr>
              <a:t>incluir idade </a:t>
            </a:r>
            <a:r>
              <a:rPr lang="pt-BR" sz="2400" dirty="0">
                <a:latin typeface="Century Gothic" panose="020B0502020202020204" pitchFamily="34" charset="0"/>
              </a:rPr>
              <a:t>da empresa]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[Faturamentos e</a:t>
            </a:r>
            <a:r>
              <a:rPr lang="pt-BR" sz="2400" b="1" dirty="0">
                <a:latin typeface="Century Gothic" panose="020B0502020202020204" pitchFamily="34" charset="0"/>
              </a:rPr>
              <a:t> EBITDA </a:t>
            </a:r>
            <a:r>
              <a:rPr lang="pt-BR" sz="2400" dirty="0">
                <a:latin typeface="Century Gothic" panose="020B0502020202020204" pitchFamily="34" charset="0"/>
              </a:rPr>
              <a:t>dos últimos anos (se existentes)]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[Qual o aporte requerido </a:t>
            </a:r>
            <a:r>
              <a:rPr lang="pt-BR" sz="2400" b="1" dirty="0">
                <a:latin typeface="Century Gothic" panose="020B0502020202020204" pitchFamily="34" charset="0"/>
              </a:rPr>
              <a:t>R$ ?? </a:t>
            </a:r>
            <a:r>
              <a:rPr lang="pt-BR" sz="2400" dirty="0">
                <a:latin typeface="Century Gothic" panose="020B0502020202020204" pitchFamily="34" charset="0"/>
              </a:rPr>
              <a:t>, em troca de </a:t>
            </a:r>
            <a:r>
              <a:rPr lang="pt-BR" sz="2400" b="1" dirty="0">
                <a:latin typeface="Century Gothic" panose="020B0502020202020204" pitchFamily="34" charset="0"/>
              </a:rPr>
              <a:t>x% </a:t>
            </a:r>
            <a:r>
              <a:rPr lang="pt-BR" sz="2400" dirty="0">
                <a:latin typeface="Century Gothic" panose="020B0502020202020204" pitchFamily="34" charset="0"/>
              </a:rPr>
              <a:t>de participação]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[Projeção de Faturamentos e EBITDA para os próximos </a:t>
            </a:r>
            <a:r>
              <a:rPr lang="pt-BR" sz="2400" b="1" dirty="0">
                <a:latin typeface="Century Gothic" panose="020B0502020202020204" pitchFamily="34" charset="0"/>
              </a:rPr>
              <a:t>3 a 5 anos</a:t>
            </a:r>
            <a:r>
              <a:rPr lang="pt-BR" sz="2400" dirty="0"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6FE7B1D-4020-48B0-BC34-8B06231A8A69}"/>
              </a:ext>
            </a:extLst>
          </p:cNvPr>
          <p:cNvSpPr txBox="1"/>
          <p:nvPr/>
        </p:nvSpPr>
        <p:spPr>
          <a:xfrm>
            <a:off x="11472898" y="47625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TODOS ESTES DADOS</a:t>
            </a:r>
          </a:p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DEVEM ESTAR</a:t>
            </a:r>
          </a:p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EM UM ÚNICO SLIDE (SUMÁRIO)</a:t>
            </a: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endParaRPr lang="pt-BR" sz="24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4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675993" y="57150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PROBLEMA E SOLUÇÃO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914400" y="3850564"/>
            <a:ext cx="13335000" cy="2207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PROBLEMA IDENTIFICADO</a:t>
            </a:r>
            <a:endParaRPr lang="pt-BR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o problema encontrado no mercado que a empresa irá atacar]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DD0D08F-7059-4F8D-AEAF-165F60264A91}"/>
              </a:ext>
            </a:extLst>
          </p:cNvPr>
          <p:cNvSpPr/>
          <p:nvPr/>
        </p:nvSpPr>
        <p:spPr>
          <a:xfrm>
            <a:off x="1066800" y="6593764"/>
            <a:ext cx="15468600" cy="2207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SOLUÇÃO PROPOSTA</a:t>
            </a:r>
            <a:endParaRPr lang="pt-BR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a solução que a empresa propõe para resolver o problema descrito acima]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6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EQUIPE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1066800" y="2628900"/>
            <a:ext cx="13335000" cy="3130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PERFIL DOS EMPREENDEDORES</a:t>
            </a:r>
            <a:endParaRPr lang="pt-BR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 [Descreva um breve resumo sobre o perfil dos principais]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 [Descreva experiências profissionais e formação]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DD0D08F-7059-4F8D-AEAF-165F60264A91}"/>
              </a:ext>
            </a:extLst>
          </p:cNvPr>
          <p:cNvSpPr/>
          <p:nvPr/>
        </p:nvSpPr>
        <p:spPr>
          <a:xfrm>
            <a:off x="1066800" y="5448300"/>
            <a:ext cx="16306800" cy="4977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HUMANOS</a:t>
            </a:r>
            <a:endParaRPr lang="pt-BR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as competências gerenciais e técnicas necessárias para a empresa e as competências da equipe atual]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[Apresente um organograma resumido incluindo o número de pessoas por área, e a estrutura societária da empresa]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PRODUTOS OU SERVIÇOS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1066800" y="3510046"/>
            <a:ext cx="13335000" cy="5900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PARA CADA PRODUTO OFERECIDO</a:t>
            </a:r>
            <a:endParaRPr lang="pt-BR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[Explique o produto / serviço e seu ciclo de vida]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[Apresente expectativa de preço e margem]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tecnologia utilizada, grau de inovação e volatilidade]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evolução do produto, incluindo estágio atual, como deve se desenvolver, novas versões etc.]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0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MERCADO ONDE ATUA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1143000" y="3924300"/>
            <a:ext cx="13335000" cy="4977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PARA O MERCADO ONDE ATUA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mercado e suas características]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segmento/publico alvo]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[Mostre gráfico com tamanho do mercado, e o seu crescimento]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[Coloque fontes da informação, ou racional da estimativa]</a:t>
            </a:r>
          </a:p>
          <a:p>
            <a:pPr>
              <a:lnSpc>
                <a:spcPct val="250000"/>
              </a:lnSpc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9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MODELO DE NEGÓCIO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1143000" y="3924300"/>
            <a:ext cx="14782800" cy="4977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COMO GANHA DINHEIRO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o modelo de negócios da empresa (como você faz para ganhar dinheiro?)]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o modelo de negócios futuro se for aplicável]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[Desenhe, se for necessário, para explicar]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[Mostre relação entre as partes envolvidas no modelo, e os benefícios para cada]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5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DIFERENCIAL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1143000" y="3543300"/>
            <a:ext cx="14782800" cy="562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O QUE TE TORNA DIFERENTE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objetivamente o diferencial do projeto]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onde se encontra a vantagem competitiva: pioneirismo, produto, tecnologia, patentes, estratégia comercial, praça, preço, parceria, logística etc.]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[Explique por que ninguém fez isso antes, se for aplicável]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0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50CB225A-7CFD-43A8-96B9-06783464217E}"/>
              </a:ext>
            </a:extLst>
          </p:cNvPr>
          <p:cNvSpPr txBox="1">
            <a:spLocks/>
          </p:cNvSpPr>
          <p:nvPr/>
        </p:nvSpPr>
        <p:spPr>
          <a:xfrm>
            <a:off x="914400" y="595630"/>
            <a:ext cx="10827385" cy="847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500" b="1" i="0">
                <a:solidFill>
                  <a:srgbClr val="F9FB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pt-BR" sz="5400" kern="0" dirty="0"/>
              <a:t>ESTRATÉGIA CENTRAL</a:t>
            </a:r>
          </a:p>
        </p:txBody>
      </p:sp>
      <p:sp>
        <p:nvSpPr>
          <p:cNvPr id="6" name="object 15">
            <a:extLst>
              <a:ext uri="{FF2B5EF4-FFF2-40B4-BE49-F238E27FC236}">
                <a16:creationId xmlns:a16="http://schemas.microsoft.com/office/drawing/2014/main" id="{B9B315BC-59FA-4F1B-ADC4-4C3D9D997AAF}"/>
              </a:ext>
            </a:extLst>
          </p:cNvPr>
          <p:cNvSpPr/>
          <p:nvPr/>
        </p:nvSpPr>
        <p:spPr>
          <a:xfrm>
            <a:off x="12394879" y="876300"/>
            <a:ext cx="5893435" cy="142875"/>
          </a:xfrm>
          <a:custGeom>
            <a:avLst/>
            <a:gdLst/>
            <a:ahLst/>
            <a:cxnLst/>
            <a:rect l="l" t="t" r="r" b="b"/>
            <a:pathLst>
              <a:path w="5893434" h="142875">
                <a:moveTo>
                  <a:pt x="0" y="0"/>
                </a:moveTo>
                <a:lnTo>
                  <a:pt x="5893120" y="0"/>
                </a:lnTo>
                <a:lnTo>
                  <a:pt x="5893120" y="142874"/>
                </a:lnTo>
                <a:lnTo>
                  <a:pt x="0" y="142874"/>
                </a:lnTo>
                <a:lnTo>
                  <a:pt x="0" y="0"/>
                </a:lnTo>
                <a:close/>
              </a:path>
            </a:pathLst>
          </a:custGeom>
          <a:solidFill>
            <a:srgbClr val="F9F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1CCA6BE-490D-4753-8F75-6BC4A16CE91F}"/>
              </a:ext>
            </a:extLst>
          </p:cNvPr>
          <p:cNvSpPr/>
          <p:nvPr/>
        </p:nvSpPr>
        <p:spPr>
          <a:xfrm>
            <a:off x="899160" y="2137434"/>
            <a:ext cx="14782800" cy="562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COMERCIAL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uma venda]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[Estime o crescimento do número de clientes nos próximos 3 anos, explicitando os pressupostos utilizados]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a estratégia para ampliação das vendas para cada produto/ serviço]</a:t>
            </a:r>
          </a:p>
          <a:p>
            <a:pPr>
              <a:lnSpc>
                <a:spcPct val="250000"/>
              </a:lnSpc>
            </a:pPr>
            <a:endParaRPr lang="pt-BR" sz="2400" dirty="0">
              <a:latin typeface="Century Gothic" panose="020B0502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18260F7-7A96-4BF2-812A-4084BC2D0E3D}"/>
              </a:ext>
            </a:extLst>
          </p:cNvPr>
          <p:cNvSpPr/>
          <p:nvPr/>
        </p:nvSpPr>
        <p:spPr>
          <a:xfrm>
            <a:off x="914400" y="7090434"/>
            <a:ext cx="14782800" cy="2853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pt-BR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MARKETING</a:t>
            </a:r>
          </a:p>
          <a:p>
            <a:pPr marL="342900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entury Gothic" panose="020B0502020202020204" pitchFamily="34" charset="0"/>
              </a:rPr>
              <a:t>[Descreva como o potencial cliente ficará sabendo do produto / serviço]</a:t>
            </a:r>
          </a:p>
          <a:p>
            <a:pPr>
              <a:lnSpc>
                <a:spcPct val="250000"/>
              </a:lnSpc>
            </a:pP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74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ugDeoeXUaDuPrjnmKc4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ugDeoeXUaDuPrjnmKc4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ugDeoeXUaDuPrjnmKc4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ugDeoeXUaDuPrjnmKc4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ugDeoeXUaDuPrjnmKc4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6375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1193</Words>
  <Application>Microsoft Office PowerPoint</Application>
  <PresentationFormat>Personalizar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Trebuchet MS</vt:lpstr>
      <vt:lpstr>Office Theme</vt:lpstr>
      <vt:lpstr>WH A T WE ST A ND F O 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HBS ALUMNI ANGELS OF BRAZIL</dc:title>
  <cp:lastModifiedBy>Giovana Del Tedesco</cp:lastModifiedBy>
  <cp:revision>31</cp:revision>
  <dcterms:created xsi:type="dcterms:W3CDTF">2019-11-25T20:03:03Z</dcterms:created>
  <dcterms:modified xsi:type="dcterms:W3CDTF">2020-09-21T17:41:50Z</dcterms:modified>
</cp:coreProperties>
</file>